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06"/>
    <p:restoredTop sz="68463"/>
  </p:normalViewPr>
  <p:slideViewPr>
    <p:cSldViewPr snapToGrid="0" snapToObjects="1">
      <p:cViewPr varScale="1">
        <p:scale>
          <a:sx n="152" d="100"/>
          <a:sy n="152" d="100"/>
        </p:scale>
        <p:origin x="3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1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98CB77-A7DF-1B38-3617-AB6D6AD158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766" b="3"/>
          <a:stretch>
            <a:fillRect/>
          </a:stretch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8080BA-088B-A17C-B6E6-0E96F0E54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90" b="-2"/>
          <a:stretch>
            <a:fillRect/>
          </a:stretch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8E064F-8D97-A04E-521F-1AE99FCCE2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98" r="2" b="2"/>
          <a:stretch>
            <a:fillRect/>
          </a:stretch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4FB7A-F061-C1D0-ABD3-65994AF713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361" r="4" b="10615"/>
          <a:stretch>
            <a:fillRect/>
          </a:stretch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FA4F3-AD6C-9801-D272-B4D8838F74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377" r="7570" b="-1"/>
          <a:stretch>
            <a:fillRect/>
          </a:stretch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60790-7611-758A-B3F9-32B61E6BB0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948" r="-1" b="-1"/>
          <a:stretch>
            <a:fillRect/>
          </a:stretch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05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Running a BECAA in the field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A simple workflow, but each step matters.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777240" y="1600200"/>
            <a:ext cx="2423160" cy="3154680"/>
          </a:xfrm>
          <a:prstGeom prst="roundRect">
            <a:avLst>
              <a:gd name="adj" fmla="val 3019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960120" y="187452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47C78"/>
                </a:solidFill>
              </a:rPr>
              <a:t>Prepare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1005840" y="2514600"/>
            <a:ext cx="1965960" cy="1325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150" dirty="0">
                <a:solidFill>
                  <a:srgbClr val="203131"/>
                </a:solidFill>
              </a:rPr>
              <a:t>Define fishery, partners, species, local units and sensitive questions.</a:t>
            </a:r>
            <a:endParaRPr lang="en-US" sz="1150" dirty="0"/>
          </a:p>
        </p:txBody>
      </p:sp>
      <p:sp>
        <p:nvSpPr>
          <p:cNvPr id="8" name="Shape 6"/>
          <p:cNvSpPr/>
          <p:nvPr/>
        </p:nvSpPr>
        <p:spPr>
          <a:xfrm>
            <a:off x="3246120" y="2834640"/>
            <a:ext cx="411480" cy="731520"/>
          </a:xfrm>
          <a:prstGeom prst="chevron">
            <a:avLst/>
          </a:prstGeom>
          <a:solidFill>
            <a:srgbClr val="DDE9E7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Shape 7"/>
          <p:cNvSpPr/>
          <p:nvPr/>
        </p:nvSpPr>
        <p:spPr>
          <a:xfrm>
            <a:off x="3611880" y="1600200"/>
            <a:ext cx="2423160" cy="3154680"/>
          </a:xfrm>
          <a:prstGeom prst="roundRect">
            <a:avLst>
              <a:gd name="adj" fmla="val 3019"/>
            </a:avLst>
          </a:prstGeom>
          <a:solidFill>
            <a:srgbClr val="F4FBF8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3794760" y="187452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47C78"/>
                </a:solidFill>
              </a:rPr>
              <a:t>Pilot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3840480" y="2514600"/>
            <a:ext cx="1965960" cy="1325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150" dirty="0">
                <a:solidFill>
                  <a:srgbClr val="203131"/>
                </a:solidFill>
              </a:rPr>
              <a:t>Test wording with fishers. Check that questions produce numbers, years and effort.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6080760" y="2834640"/>
            <a:ext cx="411480" cy="731520"/>
          </a:xfrm>
          <a:prstGeom prst="chevron">
            <a:avLst/>
          </a:prstGeom>
          <a:solidFill>
            <a:srgbClr val="DDE9E7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3" name="Shape 11"/>
          <p:cNvSpPr/>
          <p:nvPr/>
        </p:nvSpPr>
        <p:spPr>
          <a:xfrm>
            <a:off x="6446520" y="1600200"/>
            <a:ext cx="2423160" cy="3154680"/>
          </a:xfrm>
          <a:prstGeom prst="roundRect">
            <a:avLst>
              <a:gd name="adj" fmla="val 3019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6629400" y="187452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47C78"/>
                </a:solidFill>
              </a:rPr>
              <a:t>Interview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6675120" y="2514600"/>
            <a:ext cx="1965960" cy="1325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150" dirty="0">
                <a:solidFill>
                  <a:srgbClr val="203131"/>
                </a:solidFill>
              </a:rPr>
              <a:t>Use respectful opening language. Record local units. Clarify effort and group catch.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8915400" y="2834640"/>
            <a:ext cx="411480" cy="731520"/>
          </a:xfrm>
          <a:prstGeom prst="chevron">
            <a:avLst/>
          </a:prstGeom>
          <a:solidFill>
            <a:srgbClr val="DDE9E7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7" name="Shape 15"/>
          <p:cNvSpPr/>
          <p:nvPr/>
        </p:nvSpPr>
        <p:spPr>
          <a:xfrm>
            <a:off x="9281160" y="1600200"/>
            <a:ext cx="2423160" cy="3154680"/>
          </a:xfrm>
          <a:prstGeom prst="roundRect">
            <a:avLst>
              <a:gd name="adj" fmla="val 3019"/>
            </a:avLst>
          </a:prstGeom>
          <a:solidFill>
            <a:srgbClr val="F4FBF8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16"/>
          <p:cNvSpPr/>
          <p:nvPr/>
        </p:nvSpPr>
        <p:spPr>
          <a:xfrm>
            <a:off x="9464040" y="187452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47C78"/>
                </a:solidFill>
              </a:rPr>
              <a:t>Validate</a:t>
            </a:r>
            <a:endParaRPr lang="en-US" sz="2800" dirty="0"/>
          </a:p>
        </p:txBody>
      </p:sp>
      <p:sp>
        <p:nvSpPr>
          <p:cNvPr id="19" name="Text 17"/>
          <p:cNvSpPr/>
          <p:nvPr/>
        </p:nvSpPr>
        <p:spPr>
          <a:xfrm>
            <a:off x="9509760" y="2514600"/>
            <a:ext cx="1965960" cy="1325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150" dirty="0">
                <a:solidFill>
                  <a:srgbClr val="203131"/>
                </a:solidFill>
              </a:rPr>
              <a:t>Return results to fishers. Ask if the pattern makes sense and what context is missing.</a:t>
            </a:r>
            <a:endParaRPr lang="en-US" sz="1150" dirty="0"/>
          </a:p>
        </p:txBody>
      </p:sp>
      <p:sp>
        <p:nvSpPr>
          <p:cNvPr id="20" name="Text 18"/>
          <p:cNvSpPr/>
          <p:nvPr/>
        </p:nvSpPr>
        <p:spPr>
          <a:xfrm>
            <a:off x="1143000" y="5035474"/>
            <a:ext cx="9784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152B19"/>
                </a:solidFill>
              </a:rPr>
              <a:t>Field rule: do not correct local language too early — record it, then clarify it.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502920" y="6446520"/>
            <a:ext cx="11201400" cy="0"/>
          </a:xfrm>
          <a:prstGeom prst="line">
            <a:avLst/>
          </a:prstGeom>
          <a:noFill/>
          <a:ln w="12700">
            <a:solidFill>
              <a:srgbClr val="D7E2E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 20"/>
          <p:cNvSpPr/>
          <p:nvPr/>
        </p:nvSpPr>
        <p:spPr>
          <a:xfrm>
            <a:off x="502920" y="6510528"/>
            <a:ext cx="73152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2615F"/>
                </a:solidFill>
              </a:rPr>
              <a:t>Project Seagrass · Best Catch Assessment (BECCA) training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11292840" y="6492240"/>
            <a:ext cx="4114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42615F"/>
                </a:solidFill>
              </a:rPr>
              <a:t>9</a:t>
            </a:r>
            <a:endParaRPr lang="en-US" sz="7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5E5DA0-C038-D82C-E548-7C26A5D32B44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Content Placeholder 2">
            <a:extLst>
              <a:ext uri="{FF2B5EF4-FFF2-40B4-BE49-F238E27FC236}">
                <a16:creationId xmlns:a16="http://schemas.microsoft.com/office/drawing/2014/main" id="{8F09411F-C13B-FAD2-D94F-16A4C9D42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291B83-2984-210D-D305-E3E6A6397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From answers to indicators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BECAA turns memories into catch-per-unit-effort and size trends.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685800" y="1371600"/>
            <a:ext cx="3017520" cy="1325880"/>
          </a:xfrm>
          <a:prstGeom prst="roundRect">
            <a:avLst>
              <a:gd name="adj" fmla="val 5517"/>
            </a:avLst>
          </a:prstGeom>
          <a:solidFill>
            <a:srgbClr val="E9FFBD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886968" y="1572768"/>
            <a:ext cx="26151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52B19"/>
                </a:solidFill>
              </a:rPr>
              <a:t>Basic calculation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886968" y="1956816"/>
            <a:ext cx="2615184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03131"/>
                </a:solidFill>
              </a:rPr>
              <a:t>Catch per unit effort = catch amount ÷ effort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4572000" y="1371600"/>
            <a:ext cx="30175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7"/>
          <p:cNvSpPr/>
          <p:nvPr/>
        </p:nvSpPr>
        <p:spPr>
          <a:xfrm>
            <a:off x="4773168" y="1572768"/>
            <a:ext cx="26151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47C78"/>
                </a:solidFill>
              </a:rPr>
              <a:t>Group catch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4773168" y="1956816"/>
            <a:ext cx="2615184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03131"/>
                </a:solidFill>
              </a:rPr>
              <a:t>Use person-hours where catches are collected by crews, households or groups.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8458200" y="1371600"/>
            <a:ext cx="30175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8659368" y="1572768"/>
            <a:ext cx="26151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47C78"/>
                </a:solidFill>
              </a:rPr>
              <a:t>Gear effort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8659368" y="1956816"/>
            <a:ext cx="2615184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03131"/>
                </a:solidFill>
              </a:rPr>
              <a:t>Use trap-days, net soaks, hauls, hook-hours or tide cycles where relevant.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777240" y="3154680"/>
            <a:ext cx="10698480" cy="1234440"/>
          </a:xfrm>
          <a:prstGeom prst="roundRect">
            <a:avLst>
              <a:gd name="adj" fmla="val 5926"/>
            </a:avLst>
          </a:prstGeom>
          <a:solidFill>
            <a:srgbClr val="F4FBF8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13"/>
          <p:cNvSpPr/>
          <p:nvPr/>
        </p:nvSpPr>
        <p:spPr>
          <a:xfrm>
            <a:off x="1005840" y="3401568"/>
            <a:ext cx="1097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47C78"/>
                </a:solidFill>
              </a:rPr>
              <a:t>Example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2011680" y="3364992"/>
            <a:ext cx="88696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152B19"/>
                </a:solidFill>
              </a:rPr>
              <a:t>8 buckets collected by 4 people in 4 hours = 8 ÷ 16 person-hours = 0.5 buckets per person-hour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1280160" y="4983480"/>
            <a:ext cx="9601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047C78"/>
                </a:solidFill>
              </a:rPr>
              <a:t>Store data in long format: one row per catch memory or event.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502920" y="6446520"/>
            <a:ext cx="11201400" cy="0"/>
          </a:xfrm>
          <a:prstGeom prst="line">
            <a:avLst/>
          </a:prstGeom>
          <a:noFill/>
          <a:ln w="12700">
            <a:solidFill>
              <a:srgbClr val="D7E2E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9" name="Text 17"/>
          <p:cNvSpPr/>
          <p:nvPr/>
        </p:nvSpPr>
        <p:spPr>
          <a:xfrm>
            <a:off x="502920" y="6510528"/>
            <a:ext cx="73152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2615F"/>
                </a:solidFill>
              </a:rPr>
              <a:t>Project Seagrass · Best Catch Assessment (BECCA) training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11292840" y="6492240"/>
            <a:ext cx="4114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42615F"/>
                </a:solidFill>
              </a:rPr>
              <a:t>10</a:t>
            </a:r>
            <a:endParaRPr lang="en-US" sz="7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DA28B-3B22-ECAF-C1F1-5CB407723561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Content Placeholder 2">
            <a:extLst>
              <a:ext uri="{FF2B5EF4-FFF2-40B4-BE49-F238E27FC236}">
                <a16:creationId xmlns:a16="http://schemas.microsoft.com/office/drawing/2014/main" id="{91B00C15-BF80-2319-6E35-A99343E52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A8CC31-F442-FEC6-8FCB-BA819A2F2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Ethics and safeguards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BECAA should make local knowledge visible without extracting it unfairly.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5" name="Image 0" descr="/mnt/data/a_coastal_seascape_scene_at_calm_water_shoreline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4360" y="1490473"/>
            <a:ext cx="4616165" cy="29718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486400" y="1508760"/>
            <a:ext cx="5760720" cy="2651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r>
              <a:rPr lang="en-US" sz="1350" dirty="0">
                <a:solidFill>
                  <a:srgbClr val="203131"/>
                </a:solidFill>
              </a:rPr>
              <a:t>Obtain informed consent and explain how results will be used.</a:t>
            </a:r>
            <a:endParaRPr lang="en-US" sz="1350" dirty="0"/>
          </a:p>
          <a:p>
            <a:r>
              <a:rPr lang="en-US" sz="1350" dirty="0">
                <a:solidFill>
                  <a:srgbClr val="203131"/>
                </a:solidFill>
              </a:rPr>
              <a:t>Do not publish exact sensitive fishing locations without permission.</a:t>
            </a:r>
            <a:endParaRPr lang="en-US" sz="1350" dirty="0"/>
          </a:p>
          <a:p>
            <a:r>
              <a:rPr lang="en-US" sz="1350" dirty="0">
                <a:solidFill>
                  <a:srgbClr val="203131"/>
                </a:solidFill>
              </a:rPr>
              <a:t>Report community or regional patterns, not individual records.</a:t>
            </a:r>
            <a:endParaRPr lang="en-US" sz="1350" dirty="0"/>
          </a:p>
          <a:p>
            <a:r>
              <a:rPr lang="en-US" sz="1350" dirty="0">
                <a:solidFill>
                  <a:srgbClr val="203131"/>
                </a:solidFill>
              </a:rPr>
              <a:t>Return findings to fishers and validate interpretations.</a:t>
            </a:r>
            <a:endParaRPr lang="en-US" sz="1350" dirty="0"/>
          </a:p>
          <a:p>
            <a:r>
              <a:rPr lang="en-US" sz="1350" dirty="0">
                <a:solidFill>
                  <a:srgbClr val="203131"/>
                </a:solidFill>
              </a:rPr>
              <a:t>Do not use extracted knowledge to impose unfair decisions.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960120" y="4892040"/>
            <a:ext cx="10241280" cy="594360"/>
          </a:xfrm>
          <a:prstGeom prst="roundRect">
            <a:avLst>
              <a:gd name="adj" fmla="val 12308"/>
            </a:avLst>
          </a:prstGeom>
          <a:solidFill>
            <a:srgbClr val="152B19"/>
          </a:solidFill>
          <a:ln w="12700">
            <a:solidFill>
              <a:srgbClr val="152B1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5"/>
          <p:cNvSpPr/>
          <p:nvPr/>
        </p:nvSpPr>
        <p:spPr>
          <a:xfrm>
            <a:off x="1097280" y="5074920"/>
            <a:ext cx="99669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The method should support fairer management, not top-down control.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02920" y="6446520"/>
            <a:ext cx="11201400" cy="0"/>
          </a:xfrm>
          <a:prstGeom prst="line">
            <a:avLst/>
          </a:prstGeom>
          <a:noFill/>
          <a:ln w="12700">
            <a:solidFill>
              <a:srgbClr val="D7E2E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7"/>
          <p:cNvSpPr/>
          <p:nvPr/>
        </p:nvSpPr>
        <p:spPr>
          <a:xfrm>
            <a:off x="502920" y="6510528"/>
            <a:ext cx="73152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2615F"/>
                </a:solidFill>
              </a:rPr>
              <a:t>Project Seagrass · Best Catch Assessment (BECCA) training</a:t>
            </a:r>
            <a:endParaRPr lang="en-US" sz="750" dirty="0"/>
          </a:p>
        </p:txBody>
      </p:sp>
      <p:sp>
        <p:nvSpPr>
          <p:cNvPr id="11" name="Text 8"/>
          <p:cNvSpPr/>
          <p:nvPr/>
        </p:nvSpPr>
        <p:spPr>
          <a:xfrm>
            <a:off x="11292840" y="6492240"/>
            <a:ext cx="4114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42615F"/>
                </a:solidFill>
              </a:rPr>
              <a:t>11</a:t>
            </a:r>
            <a:endParaRPr lang="en-US" sz="7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51B476-E824-61CE-5668-366606EF410A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41E82EE1-6CD0-5F38-1CF2-A4BDAF484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64026-6161-D15D-567C-1392E80BBD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BECAA in one sentence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A practical tool for documenting long-term change where formal data are limited.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914400" y="1508760"/>
            <a:ext cx="10332720" cy="1417320"/>
          </a:xfrm>
          <a:prstGeom prst="roundRect">
            <a:avLst>
              <a:gd name="adj" fmla="val 5161"/>
            </a:avLst>
          </a:prstGeom>
          <a:solidFill>
            <a:srgbClr val="E9FFBD"/>
          </a:solidFill>
          <a:ln w="12700">
            <a:solidFill>
              <a:srgbClr val="E9FFB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1234440" y="1783080"/>
            <a:ext cx="9692640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52B19"/>
                </a:solidFill>
              </a:rPr>
              <a:t>BECAA asks fishers and harvesters about their best catches now and in the past, records each answer as a number, year and effort measure, and uses many responses together to reconstruct long-term change in data-poor fisheries.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005840" y="3657600"/>
            <a:ext cx="26517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47C78"/>
                </a:solidFill>
              </a:rPr>
              <a:t>Before we end, remember: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143000" y="4160520"/>
            <a:ext cx="9875520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r>
              <a:rPr lang="en-US" sz="1350" dirty="0">
                <a:solidFill>
                  <a:srgbClr val="203131"/>
                </a:solidFill>
              </a:rPr>
              <a:t>Number + year + effort is the foundation of this approach.</a:t>
            </a:r>
            <a:endParaRPr lang="en-US" sz="1350" dirty="0"/>
          </a:p>
          <a:p>
            <a:r>
              <a:rPr lang="en-US" sz="1350" dirty="0">
                <a:solidFill>
                  <a:srgbClr val="203131"/>
                </a:solidFill>
              </a:rPr>
              <a:t>Use the metrics and units fishers actually use.</a:t>
            </a:r>
            <a:endParaRPr lang="en-US" sz="1350" dirty="0"/>
          </a:p>
          <a:p>
            <a:r>
              <a:rPr lang="en-US" sz="1350" dirty="0">
                <a:solidFill>
                  <a:srgbClr val="203131"/>
                </a:solidFill>
              </a:rPr>
              <a:t>Interview diverse respondents across age, experience, gear and place.</a:t>
            </a:r>
            <a:endParaRPr lang="en-US" sz="1350" dirty="0"/>
          </a:p>
          <a:p>
            <a:r>
              <a:rPr lang="en-US" sz="1350" dirty="0">
                <a:solidFill>
                  <a:srgbClr val="203131"/>
                </a:solidFill>
              </a:rPr>
              <a:t>Return results to the community before final interpretation.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502920" y="6446520"/>
            <a:ext cx="11201400" cy="0"/>
          </a:xfrm>
          <a:prstGeom prst="line">
            <a:avLst/>
          </a:prstGeom>
          <a:noFill/>
          <a:ln w="12700">
            <a:solidFill>
              <a:srgbClr val="D7E2E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502920" y="6510528"/>
            <a:ext cx="73152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2615F"/>
                </a:solidFill>
              </a:rPr>
              <a:t>Project Seagrass · Best Catch Assessment (BECCA) training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11292840" y="6492240"/>
            <a:ext cx="4114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42615F"/>
                </a:solidFill>
              </a:rPr>
              <a:t>12</a:t>
            </a:r>
            <a:endParaRPr lang="en-US" sz="7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EBA75E-9A74-E291-5592-191C05356236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3CFAC056-5C8E-E441-5C01-0B3F86E0A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1B2A66-1AE5-A6CF-7B2E-46A808BDB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A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outdoor_scene_by_calm_coastal_water_a_rust.png"/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302188" cy="6858000"/>
          </a:xfrm>
          <a:prstGeom prst="rect">
            <a:avLst/>
          </a:prstGeom>
          <a:solidFill>
            <a:srgbClr val="FFFFFF">
              <a:alpha val="9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594360" y="685800"/>
            <a:ext cx="539496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Best Catch Assessment</a:t>
            </a:r>
            <a:endParaRPr lang="en-US" sz="4000" dirty="0"/>
          </a:p>
          <a:p>
            <a:pPr marL="0" indent="0">
              <a:buNone/>
            </a:pPr>
            <a:r>
              <a:rPr lang="en-US" sz="40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(BECAA)</a:t>
            </a:r>
            <a:endParaRPr lang="en-US" sz="4000" dirty="0"/>
          </a:p>
        </p:txBody>
      </p:sp>
      <p:sp>
        <p:nvSpPr>
          <p:cNvPr id="5" name="Shape 2"/>
          <p:cNvSpPr/>
          <p:nvPr/>
        </p:nvSpPr>
        <p:spPr>
          <a:xfrm>
            <a:off x="621792" y="2063308"/>
            <a:ext cx="1737360" cy="0"/>
          </a:xfrm>
          <a:prstGeom prst="line">
            <a:avLst/>
          </a:prstGeom>
          <a:noFill/>
          <a:ln w="508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3"/>
          <p:cNvSpPr/>
          <p:nvPr/>
        </p:nvSpPr>
        <p:spPr>
          <a:xfrm>
            <a:off x="621792" y="2148839"/>
            <a:ext cx="5074920" cy="16701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47C78"/>
                </a:solidFill>
              </a:rPr>
              <a:t>Turning fisher knowledge into quantitative information to understand trends data-poor fisheries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1A7D26-A89B-77D0-91CC-122256C83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96" y="5108017"/>
            <a:ext cx="3112599" cy="1749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By the end, you should know…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The basic logic, field steps, and safeguards for running a BECAA.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685800" y="1508760"/>
            <a:ext cx="3474720" cy="3474720"/>
          </a:xfrm>
          <a:prstGeom prst="roundRect">
            <a:avLst>
              <a:gd name="adj" fmla="val 2105"/>
            </a:avLst>
          </a:prstGeom>
          <a:solidFill>
            <a:srgbClr val="F4FBF8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886968" y="1709928"/>
            <a:ext cx="3072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47C78"/>
                </a:solidFill>
              </a:rPr>
              <a:t>1. Why BECAA?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886968" y="2093976"/>
            <a:ext cx="3072384" cy="2743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03131"/>
                </a:solidFill>
              </a:rPr>
              <a:t>Why many fisheries are data-poor but not knowledge-poor, and why local knowledge can be collected quantitatively.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4389120" y="1508760"/>
            <a:ext cx="3474720" cy="3474720"/>
          </a:xfrm>
          <a:prstGeom prst="roundRect">
            <a:avLst>
              <a:gd name="adj" fmla="val 2105"/>
            </a:avLst>
          </a:prstGeom>
          <a:solidFill>
            <a:srgbClr val="F6FFF0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7"/>
          <p:cNvSpPr/>
          <p:nvPr/>
        </p:nvSpPr>
        <p:spPr>
          <a:xfrm>
            <a:off x="4590288" y="1709928"/>
            <a:ext cx="3072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47C78"/>
                </a:solidFill>
              </a:rPr>
              <a:t>2. How it works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4590288" y="2093976"/>
            <a:ext cx="3072384" cy="2743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03131"/>
                </a:solidFill>
              </a:rPr>
              <a:t>The core rule: every usable response needs a number, a year, and an effort measure.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8092440" y="1508760"/>
            <a:ext cx="3474720" cy="3474720"/>
          </a:xfrm>
          <a:prstGeom prst="roundRect">
            <a:avLst>
              <a:gd name="adj" fmla="val 2105"/>
            </a:avLst>
          </a:prstGeom>
          <a:solidFill>
            <a:srgbClr val="FFF8F2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8293608" y="1709928"/>
            <a:ext cx="30723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47C78"/>
                </a:solidFill>
              </a:rPr>
              <a:t>3. How to use it well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293608" y="2093976"/>
            <a:ext cx="3072384" cy="2743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03131"/>
                </a:solidFill>
              </a:rPr>
              <a:t>How to choose metrics, interview diverse respondents, store data, and protect communities.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502920" y="6446520"/>
            <a:ext cx="11201400" cy="0"/>
          </a:xfrm>
          <a:prstGeom prst="line">
            <a:avLst/>
          </a:prstGeom>
          <a:noFill/>
          <a:ln w="12700">
            <a:solidFill>
              <a:srgbClr val="D7E2E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13"/>
          <p:cNvSpPr/>
          <p:nvPr/>
        </p:nvSpPr>
        <p:spPr>
          <a:xfrm>
            <a:off x="502920" y="6510528"/>
            <a:ext cx="73152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2615F"/>
                </a:solidFill>
              </a:rPr>
              <a:t>Project Seagrass · Best Catch Assessment (BECCA) training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11292840" y="6492240"/>
            <a:ext cx="4114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42615F"/>
                </a:solidFill>
              </a:rPr>
              <a:t>2</a:t>
            </a:r>
            <a:endParaRPr lang="en-US" sz="7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70771-A3B7-6CA9-8A4A-DABBF224AA52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Content Placeholder 2">
            <a:extLst>
              <a:ext uri="{FF2B5EF4-FFF2-40B4-BE49-F238E27FC236}">
                <a16:creationId xmlns:a16="http://schemas.microsoft.com/office/drawing/2014/main" id="{AFE75468-166C-A98C-4EDC-31591C8D60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A6EB12-B8ED-8D74-56F5-FC2682348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8E17BD-3887-0C59-09C7-C5BD55BA30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49" y="616186"/>
            <a:ext cx="6142764" cy="6209326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Data-poor does not mean knowledge-poor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Many fisheries lack formal monitoring, but fishers often hold decades of quantitative experience.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5" name="Image 0" descr="/mnt/data/overhead_flat_lay_style_outdoor_market_harbor_scen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4360" y="1417320"/>
            <a:ext cx="5029200" cy="283464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989320" y="1417320"/>
            <a:ext cx="5440680" cy="2926080"/>
          </a:xfrm>
          <a:prstGeom prst="roundRect">
            <a:avLst>
              <a:gd name="adj" fmla="val 2500"/>
            </a:avLst>
          </a:prstGeom>
          <a:solidFill>
            <a:srgbClr val="F4FBF8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6263640" y="1778508"/>
            <a:ext cx="4389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47C78"/>
                </a:solidFill>
              </a:rPr>
              <a:t>The problem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6309360" y="2148840"/>
            <a:ext cx="4709160" cy="19939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03131"/>
                </a:solidFill>
              </a:rPr>
              <a:t>Long-term catch, effort and size records are often missing.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03131"/>
                </a:solidFill>
              </a:rPr>
              <a:t>Small-scale, recreational, gleaning and subsistence fisheries are often under-recorded.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03131"/>
                </a:solidFill>
              </a:rPr>
              <a:t>Local knowledge is often collected as stories, not as comparable numbers.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03131"/>
                </a:solidFill>
              </a:rPr>
              <a:t>BECAA helps turn remembered fishing experience into structured evidence.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2743200" y="5221224"/>
            <a:ext cx="6675120" cy="438912"/>
          </a:xfrm>
          <a:prstGeom prst="roundRect">
            <a:avLst>
              <a:gd name="adj" fmla="val 16667"/>
            </a:avLst>
          </a:prstGeom>
          <a:solidFill>
            <a:srgbClr val="E9FFBD"/>
          </a:solidFill>
          <a:ln w="12700">
            <a:solidFill>
              <a:srgbClr val="E9FFB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7"/>
          <p:cNvSpPr/>
          <p:nvPr/>
        </p:nvSpPr>
        <p:spPr>
          <a:xfrm>
            <a:off x="2852928" y="5321808"/>
            <a:ext cx="64556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52B19"/>
                </a:solidFill>
              </a:rPr>
              <a:t>Core shift: from anecdote → analysable evidence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is a Best Catch Assessment?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A standardised local knowledge survey for reconstructing change through time.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731520" y="1417320"/>
            <a:ext cx="10698480" cy="1188720"/>
          </a:xfrm>
          <a:prstGeom prst="roundRect">
            <a:avLst>
              <a:gd name="adj" fmla="val 6154"/>
            </a:avLst>
          </a:prstGeom>
          <a:solidFill>
            <a:srgbClr val="E9FFBD"/>
          </a:solidFill>
          <a:ln w="12700">
            <a:solidFill>
              <a:srgbClr val="E9FFB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960120" y="1691640"/>
            <a:ext cx="10241280" cy="6400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52B19"/>
                </a:solidFill>
              </a:rPr>
              <a:t>BECAA asks fishers and harvesters about their best catches now and in the past, records each answer as a number, year and effort measure, and combines many responses to reconstruct long-term change.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822960" y="3063240"/>
            <a:ext cx="3246120" cy="1508760"/>
          </a:xfrm>
          <a:prstGeom prst="roundRect">
            <a:avLst>
              <a:gd name="adj" fmla="val 4848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1024128" y="3264408"/>
            <a:ext cx="28437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47C78"/>
                </a:solidFill>
              </a:rPr>
              <a:t>Not a perception survey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1024128" y="3648456"/>
            <a:ext cx="2843784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03131"/>
                </a:solidFill>
              </a:rPr>
              <a:t>It does not only ask “better or worse?” It asks for quantities linked to years.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4480560" y="3063240"/>
            <a:ext cx="3246120" cy="1508760"/>
          </a:xfrm>
          <a:prstGeom prst="roundRect">
            <a:avLst>
              <a:gd name="adj" fmla="val 4848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9"/>
          <p:cNvSpPr/>
          <p:nvPr/>
        </p:nvSpPr>
        <p:spPr>
          <a:xfrm>
            <a:off x="4681728" y="3264408"/>
            <a:ext cx="28437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47C78"/>
                </a:solidFill>
              </a:rPr>
              <a:t>Not a full stock assessment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4681728" y="3648456"/>
            <a:ext cx="2843784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03131"/>
                </a:solidFill>
              </a:rPr>
              <a:t>It does not directly estimate biomass, mortality or Maximum Sustainable Yield.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8138160" y="3063240"/>
            <a:ext cx="3246120" cy="1508760"/>
          </a:xfrm>
          <a:prstGeom prst="roundRect">
            <a:avLst>
              <a:gd name="adj" fmla="val 4848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8339328" y="3264408"/>
            <a:ext cx="28437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47C78"/>
                </a:solidFill>
              </a:rPr>
              <a:t>A practical bridge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8339328" y="3648456"/>
            <a:ext cx="2843784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03131"/>
                </a:solidFill>
              </a:rPr>
              <a:t>It connects local knowledge with quantitative fisheries or biodiversity assessment.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502920" y="6446520"/>
            <a:ext cx="11201400" cy="0"/>
          </a:xfrm>
          <a:prstGeom prst="line">
            <a:avLst/>
          </a:prstGeom>
          <a:noFill/>
          <a:ln w="12700">
            <a:solidFill>
              <a:srgbClr val="D7E2E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15"/>
          <p:cNvSpPr/>
          <p:nvPr/>
        </p:nvSpPr>
        <p:spPr>
          <a:xfrm>
            <a:off x="502920" y="6510528"/>
            <a:ext cx="73152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2615F"/>
                </a:solidFill>
              </a:rPr>
              <a:t>Project Seagrass · Best Catch Assessment (BECCA) training</a:t>
            </a:r>
            <a:endParaRPr lang="en-US" sz="750" dirty="0"/>
          </a:p>
        </p:txBody>
      </p:sp>
      <p:sp>
        <p:nvSpPr>
          <p:cNvPr id="18" name="Text 16"/>
          <p:cNvSpPr/>
          <p:nvPr/>
        </p:nvSpPr>
        <p:spPr>
          <a:xfrm>
            <a:off x="11292840" y="6492240"/>
            <a:ext cx="4114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42615F"/>
                </a:solidFill>
              </a:rPr>
              <a:t>4</a:t>
            </a:r>
            <a:endParaRPr lang="en-US" sz="7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94D918-502F-A562-8A46-F6F2D05DCD0D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Content Placeholder 2">
            <a:extLst>
              <a:ext uri="{FF2B5EF4-FFF2-40B4-BE49-F238E27FC236}">
                <a16:creationId xmlns:a16="http://schemas.microsoft.com/office/drawing/2014/main" id="{EB982401-9188-A15E-5500-F05B68FD0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3F0554-E2F3-CCE7-1D7C-3E817C057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BECAA rule: number + year + effort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Without all three, a response may be useful context but not a usable quantitative record to examine change over time.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685800" y="1417320"/>
            <a:ext cx="3246120" cy="2286000"/>
          </a:xfrm>
          <a:prstGeom prst="roundRect">
            <a:avLst>
              <a:gd name="adj" fmla="val 3200"/>
            </a:avLst>
          </a:prstGeom>
          <a:solidFill>
            <a:srgbClr val="F6FFF0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886968" y="1618488"/>
            <a:ext cx="28437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52B19"/>
                </a:solidFill>
              </a:rPr>
              <a:t>1. Number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886968" y="2002536"/>
            <a:ext cx="2843784" cy="1554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03131"/>
                </a:solidFill>
              </a:rPr>
              <a:t>How much was caught, collected, seen, or harvested?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203131"/>
                </a:solidFill>
              </a:rPr>
              <a:t>Examples: 65 fish, 3 sacks, 4 bundles, 25 kg.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4434840" y="1417320"/>
            <a:ext cx="3246120" cy="2286000"/>
          </a:xfrm>
          <a:prstGeom prst="roundRect">
            <a:avLst>
              <a:gd name="adj" fmla="val 3200"/>
            </a:avLst>
          </a:prstGeom>
          <a:solidFill>
            <a:srgbClr val="F4FBF8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7"/>
          <p:cNvSpPr/>
          <p:nvPr/>
        </p:nvSpPr>
        <p:spPr>
          <a:xfrm>
            <a:off x="4636008" y="1618488"/>
            <a:ext cx="28437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52B19"/>
                </a:solidFill>
              </a:rPr>
              <a:t>2. Year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4636008" y="2002536"/>
            <a:ext cx="2843784" cy="1554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03131"/>
                </a:solidFill>
              </a:rPr>
              <a:t>When did it happen?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203131"/>
                </a:solidFill>
              </a:rPr>
              <a:t>Examples: 1989, 2004, 2012, the first-year fishing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8183880" y="1417320"/>
            <a:ext cx="3246120" cy="2286000"/>
          </a:xfrm>
          <a:prstGeom prst="roundRect">
            <a:avLst>
              <a:gd name="adj" fmla="val 3200"/>
            </a:avLst>
          </a:prstGeom>
          <a:solidFill>
            <a:srgbClr val="FFF8F2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8385048" y="1618488"/>
            <a:ext cx="28437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52B19"/>
                </a:solidFill>
              </a:rPr>
              <a:t>3. Effort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8385048" y="2002536"/>
            <a:ext cx="2843784" cy="1554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03131"/>
                </a:solidFill>
              </a:rPr>
              <a:t>How much fishing was needed?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203131"/>
                </a:solidFill>
              </a:rPr>
              <a:t>Examples: hours, people, traps, net soaks, hauls, tide cycles.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731520" y="4343400"/>
            <a:ext cx="3840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47C78"/>
                </a:solidFill>
              </a:rPr>
              <a:t>A useful BECAA response sounds like: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731520" y="4754880"/>
            <a:ext cx="10607040" cy="731520"/>
          </a:xfrm>
          <a:prstGeom prst="roundRect">
            <a:avLst>
              <a:gd name="adj" fmla="val 10000"/>
            </a:avLst>
          </a:prstGeom>
          <a:solidFill>
            <a:srgbClr val="152B19"/>
          </a:solidFill>
          <a:ln w="12700">
            <a:solidFill>
              <a:srgbClr val="152B1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14"/>
          <p:cNvSpPr/>
          <p:nvPr/>
        </p:nvSpPr>
        <p:spPr>
          <a:xfrm>
            <a:off x="1005840" y="4965192"/>
            <a:ext cx="10058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</a:rPr>
              <a:t>“In 1989, my best day was 65 fish in about six hours.”</a:t>
            </a:r>
            <a:endParaRPr lang="en-US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8A9E2E-7B39-A46B-2300-8A792EDFEA86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Content Placeholder 2">
            <a:extLst>
              <a:ext uri="{FF2B5EF4-FFF2-40B4-BE49-F238E27FC236}">
                <a16:creationId xmlns:a16="http://schemas.microsoft.com/office/drawing/2014/main" id="{E6C81532-0D8C-DDAD-A160-B4113A8BB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A0C245-0E6D-D57C-1257-A4CF7EECC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Ask about the present and the past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BECAA anchors current conditions against remembered historical baselines.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914400" y="1508760"/>
            <a:ext cx="658368" cy="658368"/>
          </a:xfrm>
          <a:prstGeom prst="ellipse">
            <a:avLst/>
          </a:prstGeom>
          <a:solidFill>
            <a:srgbClr val="047C78"/>
          </a:solidFill>
          <a:ln w="127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914400" y="1736927"/>
            <a:ext cx="6583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1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731520" y="2423160"/>
            <a:ext cx="2926080" cy="18288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932688" y="2624328"/>
            <a:ext cx="252374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47C78"/>
                </a:solidFill>
              </a:rPr>
              <a:t>Current-year best catch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932688" y="3008376"/>
            <a:ext cx="2523744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03131"/>
                </a:solidFill>
              </a:rPr>
              <a:t>Mandatory. What is the best day now?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3840480" y="2651760"/>
            <a:ext cx="502920" cy="685800"/>
          </a:xfrm>
          <a:prstGeom prst="chevron">
            <a:avLst/>
          </a:prstGeom>
          <a:solidFill>
            <a:srgbClr val="DDE9E7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Shape 9"/>
          <p:cNvSpPr/>
          <p:nvPr/>
        </p:nvSpPr>
        <p:spPr>
          <a:xfrm>
            <a:off x="4663440" y="1508760"/>
            <a:ext cx="658368" cy="658368"/>
          </a:xfrm>
          <a:prstGeom prst="ellipse">
            <a:avLst/>
          </a:prstGeom>
          <a:solidFill>
            <a:srgbClr val="047C78"/>
          </a:solidFill>
          <a:ln w="127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4663440" y="1736927"/>
            <a:ext cx="6583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2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4480560" y="2423160"/>
            <a:ext cx="2926080" cy="18288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4681728" y="2624328"/>
            <a:ext cx="252374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47C78"/>
                </a:solidFill>
              </a:rPr>
              <a:t>Best-ever catch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4681728" y="3008376"/>
            <a:ext cx="2523744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03131"/>
                </a:solidFill>
              </a:rPr>
              <a:t>When was fishing most productive?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7589520" y="2651760"/>
            <a:ext cx="502920" cy="685800"/>
          </a:xfrm>
          <a:prstGeom prst="chevron">
            <a:avLst/>
          </a:prstGeom>
          <a:solidFill>
            <a:srgbClr val="DDE9E7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7" name="Shape 15"/>
          <p:cNvSpPr/>
          <p:nvPr/>
        </p:nvSpPr>
        <p:spPr>
          <a:xfrm>
            <a:off x="8412480" y="1508760"/>
            <a:ext cx="658368" cy="658368"/>
          </a:xfrm>
          <a:prstGeom prst="ellipse">
            <a:avLst/>
          </a:prstGeom>
          <a:solidFill>
            <a:srgbClr val="047C78"/>
          </a:solidFill>
          <a:ln w="127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16"/>
          <p:cNvSpPr/>
          <p:nvPr/>
        </p:nvSpPr>
        <p:spPr>
          <a:xfrm>
            <a:off x="8412480" y="1736927"/>
            <a:ext cx="6583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3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8229600" y="2423160"/>
            <a:ext cx="2926080" cy="18288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0" name="Text 18"/>
          <p:cNvSpPr/>
          <p:nvPr/>
        </p:nvSpPr>
        <p:spPr>
          <a:xfrm>
            <a:off x="8430768" y="2624328"/>
            <a:ext cx="252374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47C78"/>
                </a:solidFill>
              </a:rPr>
              <a:t>First-year catch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8430768" y="3008376"/>
            <a:ext cx="2523744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03131"/>
                </a:solidFill>
              </a:rPr>
              <a:t>What was the baseline when the respondent started?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1828800" y="4623099"/>
            <a:ext cx="8549640" cy="685800"/>
          </a:xfrm>
          <a:prstGeom prst="roundRect">
            <a:avLst>
              <a:gd name="adj" fmla="val 10667"/>
            </a:avLst>
          </a:prstGeom>
          <a:solidFill>
            <a:srgbClr val="E9FFBD"/>
          </a:solidFill>
          <a:ln w="12700">
            <a:solidFill>
              <a:srgbClr val="E9FFB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 21"/>
          <p:cNvSpPr/>
          <p:nvPr/>
        </p:nvSpPr>
        <p:spPr>
          <a:xfrm>
            <a:off x="2011680" y="4824267"/>
            <a:ext cx="8183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52B19"/>
                </a:solidFill>
              </a:rPr>
              <a:t>Mandatory design = current year AND  best ever OR first year/early career</a:t>
            </a:r>
            <a:endParaRPr lang="en-US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15635D-A916-AC44-4D09-0E99670E5B8A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Content Placeholder 2">
            <a:extLst>
              <a:ext uri="{FF2B5EF4-FFF2-40B4-BE49-F238E27FC236}">
                <a16:creationId xmlns:a16="http://schemas.microsoft.com/office/drawing/2014/main" id="{087A2232-7DB0-E9E3-AB67-1FEC0F1E9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660CF1-69BB-170D-B22F-10C72EB05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Choose metrics from the fishery itself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The right BECAA metric is the one fishers can report accurately and consistently.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731520" y="1417320"/>
            <a:ext cx="5120640" cy="3749032"/>
          </a:xfrm>
          <a:prstGeom prst="roundRect">
            <a:avLst>
              <a:gd name="adj" fmla="val 1778"/>
            </a:avLst>
          </a:prstGeom>
          <a:solidFill>
            <a:srgbClr val="FFFFFF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1005840" y="1691640"/>
            <a:ext cx="1645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47C78"/>
                </a:solidFill>
              </a:rPr>
              <a:t>Recreational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2743200" y="1691640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203131"/>
                </a:solidFill>
              </a:rPr>
              <a:t>shots · eats · size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960120" y="2130552"/>
            <a:ext cx="4572000" cy="0"/>
          </a:xfrm>
          <a:prstGeom prst="line">
            <a:avLst/>
          </a:prstGeom>
          <a:noFill/>
          <a:ln w="12700">
            <a:solidFill>
              <a:srgbClr val="EEF2F1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7"/>
          <p:cNvSpPr/>
          <p:nvPr/>
        </p:nvSpPr>
        <p:spPr>
          <a:xfrm>
            <a:off x="1005840" y="2404872"/>
            <a:ext cx="1645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47C78"/>
                </a:solidFill>
              </a:rPr>
              <a:t>Gleaning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2743200" y="2404872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203131"/>
                </a:solidFill>
              </a:rPr>
              <a:t>buckets · baskets · bags · individuals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960120" y="2843784"/>
            <a:ext cx="4572000" cy="0"/>
          </a:xfrm>
          <a:prstGeom prst="line">
            <a:avLst/>
          </a:prstGeom>
          <a:noFill/>
          <a:ln w="12700">
            <a:solidFill>
              <a:srgbClr val="EEF2F1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1005840" y="3118104"/>
            <a:ext cx="1645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47C78"/>
                </a:solidFill>
              </a:rPr>
              <a:t>Trap fisheries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2743200" y="3118104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203131"/>
                </a:solidFill>
              </a:rPr>
              <a:t>catch per trap · soak time · individuals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960120" y="3557016"/>
            <a:ext cx="4572000" cy="0"/>
          </a:xfrm>
          <a:prstGeom prst="line">
            <a:avLst/>
          </a:prstGeom>
          <a:noFill/>
          <a:ln w="12700">
            <a:solidFill>
              <a:srgbClr val="EEF2F1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13"/>
          <p:cNvSpPr/>
          <p:nvPr/>
        </p:nvSpPr>
        <p:spPr>
          <a:xfrm>
            <a:off x="1005840" y="3831336"/>
            <a:ext cx="1645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47C78"/>
                </a:solidFill>
              </a:rPr>
              <a:t>Small-scale</a:t>
            </a:r>
            <a:endParaRPr lang="en-US" sz="1250" dirty="0"/>
          </a:p>
        </p:txBody>
      </p:sp>
      <p:sp>
        <p:nvSpPr>
          <p:cNvPr id="16" name="Text 14"/>
          <p:cNvSpPr/>
          <p:nvPr/>
        </p:nvSpPr>
        <p:spPr>
          <a:xfrm>
            <a:off x="2743200" y="3831336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203131"/>
                </a:solidFill>
              </a:rPr>
              <a:t>fish · kg · boxes · baskets · crew catch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960120" y="4270248"/>
            <a:ext cx="4572000" cy="0"/>
          </a:xfrm>
          <a:prstGeom prst="line">
            <a:avLst/>
          </a:prstGeom>
          <a:noFill/>
          <a:ln w="12700">
            <a:solidFill>
              <a:srgbClr val="EEF2F1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16"/>
          <p:cNvSpPr/>
          <p:nvPr/>
        </p:nvSpPr>
        <p:spPr>
          <a:xfrm>
            <a:off x="1005840" y="4544568"/>
            <a:ext cx="1645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47C78"/>
                </a:solidFill>
              </a:rPr>
              <a:t>Invertebrates</a:t>
            </a:r>
            <a:endParaRPr lang="en-US" sz="1250" dirty="0"/>
          </a:p>
        </p:txBody>
      </p:sp>
      <p:sp>
        <p:nvSpPr>
          <p:cNvPr id="19" name="Text 17"/>
          <p:cNvSpPr/>
          <p:nvPr/>
        </p:nvSpPr>
        <p:spPr>
          <a:xfrm>
            <a:off x="2743200" y="4544568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203131"/>
                </a:solidFill>
              </a:rPr>
              <a:t>number · weight · shell size · carapace width</a:t>
            </a:r>
            <a:endParaRPr lang="en-US" sz="1250" dirty="0"/>
          </a:p>
        </p:txBody>
      </p:sp>
      <p:pic>
        <p:nvPicPr>
          <p:cNvPr id="20" name="Image 0" descr="/mnt/data/overhead_flat_lay_style_outdoor_market_harbor_scen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39842" y="1115568"/>
            <a:ext cx="5563524" cy="3113532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6492240" y="4480560"/>
            <a:ext cx="4800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52B19"/>
                </a:solidFill>
              </a:rPr>
              <a:t>Local units are valid if they are documented clearly.</a:t>
            </a:r>
            <a:endParaRPr lang="en-US" sz="1800" dirty="0"/>
          </a:p>
        </p:txBody>
      </p:sp>
      <p:sp>
        <p:nvSpPr>
          <p:cNvPr id="22" name="Text 19"/>
          <p:cNvSpPr/>
          <p:nvPr/>
        </p:nvSpPr>
        <p:spPr>
          <a:xfrm>
            <a:off x="6492240" y="4983480"/>
            <a:ext cx="4800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047C78"/>
                </a:solidFill>
              </a:rPr>
              <a:t>Record the unit first. Standardise later.</a:t>
            </a:r>
            <a:endParaRPr lang="en-US" sz="135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1ADCA6-9195-1A3D-7F3D-1FC7DC6E96F2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Content Placeholder 2">
            <a:extLst>
              <a:ext uri="{FF2B5EF4-FFF2-40B4-BE49-F238E27FC236}">
                <a16:creationId xmlns:a16="http://schemas.microsoft.com/office/drawing/2014/main" id="{3BD7FCA9-CA39-6A0F-DC23-33F255B51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8B76C5-D847-2BE1-9AA6-53933B3F7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3840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52B1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Who should be interviewed?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21792" y="822960"/>
            <a:ext cx="95097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2615F"/>
                </a:solidFill>
              </a:rPr>
              <a:t>Diversity is the design principle.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94360" y="1143000"/>
            <a:ext cx="1828800" cy="0"/>
          </a:xfrm>
          <a:prstGeom prst="line">
            <a:avLst/>
          </a:prstGeom>
          <a:noFill/>
          <a:ln w="38100">
            <a:solidFill>
              <a:srgbClr val="047C7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731520" y="1417320"/>
            <a:ext cx="5303520" cy="3200400"/>
          </a:xfrm>
          <a:prstGeom prst="roundRect">
            <a:avLst>
              <a:gd name="adj" fmla="val 2286"/>
            </a:avLst>
          </a:prstGeom>
          <a:solidFill>
            <a:srgbClr val="F6FFF0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1051560" y="1737360"/>
            <a:ext cx="44805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52B19"/>
                </a:solidFill>
              </a:rPr>
              <a:t>Older and experienced fishers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051560" y="2240280"/>
            <a:ext cx="4572000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300" dirty="0">
                <a:solidFill>
                  <a:srgbClr val="203131"/>
                </a:solidFill>
              </a:rPr>
              <a:t>Extend the dataset backwards. They help recover historical baselines before formal monitoring, major habitat change, market shifts or new regulations.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6309360" y="1417320"/>
            <a:ext cx="5303520" cy="3200400"/>
          </a:xfrm>
          <a:prstGeom prst="roundRect">
            <a:avLst>
              <a:gd name="adj" fmla="val 2286"/>
            </a:avLst>
          </a:prstGeom>
          <a:solidFill>
            <a:srgbClr val="F4FBF8"/>
          </a:solidFill>
          <a:ln w="12700">
            <a:solidFill>
              <a:srgbClr val="DDE9E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7"/>
          <p:cNvSpPr/>
          <p:nvPr/>
        </p:nvSpPr>
        <p:spPr>
          <a:xfrm>
            <a:off x="6629400" y="1737360"/>
            <a:ext cx="44805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52B19"/>
                </a:solidFill>
              </a:rPr>
              <a:t>Younger and newer fishers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6629400" y="2240280"/>
            <a:ext cx="4572000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300" dirty="0">
                <a:solidFill>
                  <a:srgbClr val="203131"/>
                </a:solidFill>
              </a:rPr>
              <a:t>Anchor the present. They provide current catch, current effort, current fishing areas and recent change.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1737360" y="4913556"/>
            <a:ext cx="8823960" cy="438912"/>
          </a:xfrm>
          <a:prstGeom prst="roundRect">
            <a:avLst>
              <a:gd name="adj" fmla="val 16667"/>
            </a:avLst>
          </a:prstGeom>
          <a:solidFill>
            <a:srgbClr val="E9FFBD"/>
          </a:solidFill>
          <a:ln w="12700">
            <a:solidFill>
              <a:srgbClr val="E9FFB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1847088" y="5014140"/>
            <a:ext cx="860450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152B19"/>
                </a:solidFill>
              </a:rPr>
              <a:t>Wisdom of Crowds: combine many partial views into a stronger collective estimate</a:t>
            </a:r>
            <a:endParaRPr lang="en-US" dirty="0"/>
          </a:p>
        </p:txBody>
      </p:sp>
      <p:sp>
        <p:nvSpPr>
          <p:cNvPr id="13" name="Shape 11"/>
          <p:cNvSpPr/>
          <p:nvPr/>
        </p:nvSpPr>
        <p:spPr>
          <a:xfrm>
            <a:off x="502920" y="6446520"/>
            <a:ext cx="11201400" cy="0"/>
          </a:xfrm>
          <a:prstGeom prst="line">
            <a:avLst/>
          </a:prstGeom>
          <a:noFill/>
          <a:ln w="12700">
            <a:solidFill>
              <a:srgbClr val="D7E2E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502920" y="6510528"/>
            <a:ext cx="73152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2615F"/>
                </a:solidFill>
              </a:rPr>
              <a:t>Project Seagrass · Best Catch Assessment (BECCA) training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11292840" y="6492240"/>
            <a:ext cx="4114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42615F"/>
                </a:solidFill>
              </a:rPr>
              <a:t>8</a:t>
            </a:r>
            <a:endParaRPr lang="en-US" sz="7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9A7587-188A-3701-A32F-D9B0F5767C7B}"/>
              </a:ext>
            </a:extLst>
          </p:cNvPr>
          <p:cNvSpPr/>
          <p:nvPr/>
        </p:nvSpPr>
        <p:spPr>
          <a:xfrm rot="16200000">
            <a:off x="5301752" y="26841"/>
            <a:ext cx="1385967" cy="12581140"/>
          </a:xfrm>
          <a:prstGeom prst="rect">
            <a:avLst/>
          </a:prstGeom>
          <a:solidFill>
            <a:srgbClr val="152B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Content Placeholder 2">
            <a:extLst>
              <a:ext uri="{FF2B5EF4-FFF2-40B4-BE49-F238E27FC236}">
                <a16:creationId xmlns:a16="http://schemas.microsoft.com/office/drawing/2014/main" id="{83E872D4-740E-2E26-20B3-3CFBAA6A0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8" y="5944467"/>
            <a:ext cx="1350163" cy="843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5C91BC-30DA-A1CE-AD4B-F319C15E4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9" y="5782370"/>
            <a:ext cx="1633697" cy="9185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1096</Words>
  <Application>Microsoft Macintosh PowerPoint</Application>
  <PresentationFormat>Widescreen</PresentationFormat>
  <Paragraphs>141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Seagrass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Catch Assessment (BECCA) Training Lecture</dc:title>
  <dc:subject>BECCA training lecture</dc:subject>
  <dc:creator>Project Seagrass</dc:creator>
  <cp:lastModifiedBy>Benjamin Jones</cp:lastModifiedBy>
  <cp:revision>11</cp:revision>
  <dcterms:created xsi:type="dcterms:W3CDTF">2026-05-06T12:18:01Z</dcterms:created>
  <dcterms:modified xsi:type="dcterms:W3CDTF">2026-05-08T10:47:58Z</dcterms:modified>
</cp:coreProperties>
</file>